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gVWxdsRgCDo2mVSEHGlfumIV8u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reflects </a:t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nalytics.google.com/analytics/web/#/report/content-pages/a76904607w225259305p213358839/_u.date00=20220824&amp;_u.date01=20221206&amp;_.useg=builtin1,builtin5,builtin4&amp;explorer-table.plotKeys=%5B%5D&amp;_r.drilldown=analytics.pagePath:~2Fshark-beauty~2Fflexstyle&amp;_r.tabId=navigationsummary/ </a:t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SALES CONVERSION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296465" y="304800"/>
            <a:ext cx="11599069" cy="6248400"/>
          </a:xfrm>
          <a:prstGeom prst="rect">
            <a:avLst/>
          </a:prstGeom>
          <a:noFill/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8"/>
          <p:cNvCxnSpPr/>
          <p:nvPr/>
        </p:nvCxnSpPr>
        <p:spPr>
          <a:xfrm>
            <a:off x="4267200" y="2057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672" y="3019316"/>
            <a:ext cx="2975206" cy="67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495800" y="2057399"/>
            <a:ext cx="6019795" cy="259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i="0" sz="4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>
            <p:ph idx="2" type="pic"/>
          </p:nvPr>
        </p:nvSpPr>
        <p:spPr>
          <a:xfrm>
            <a:off x="-6138" y="0"/>
            <a:ext cx="2432990" cy="2031174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7"/>
          <p:cNvSpPr/>
          <p:nvPr>
            <p:ph idx="3" type="pic"/>
          </p:nvPr>
        </p:nvSpPr>
        <p:spPr>
          <a:xfrm>
            <a:off x="2532683" y="-40"/>
            <a:ext cx="4369330" cy="2031174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7"/>
          <p:cNvSpPr/>
          <p:nvPr>
            <p:ph idx="4" type="pic"/>
          </p:nvPr>
        </p:nvSpPr>
        <p:spPr>
          <a:xfrm>
            <a:off x="6993747" y="0"/>
            <a:ext cx="1806314" cy="203113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7"/>
          <p:cNvSpPr/>
          <p:nvPr>
            <p:ph idx="5" type="pic"/>
          </p:nvPr>
        </p:nvSpPr>
        <p:spPr>
          <a:xfrm>
            <a:off x="8891794" y="-40"/>
            <a:ext cx="3300205" cy="2031174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7"/>
          <p:cNvSpPr/>
          <p:nvPr>
            <p:ph idx="6" type="pic"/>
          </p:nvPr>
        </p:nvSpPr>
        <p:spPr>
          <a:xfrm>
            <a:off x="-6138" y="2125342"/>
            <a:ext cx="2432990" cy="2211856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/>
          <p:nvPr>
            <p:ph idx="7" type="pic"/>
          </p:nvPr>
        </p:nvSpPr>
        <p:spPr>
          <a:xfrm>
            <a:off x="-6138" y="4431366"/>
            <a:ext cx="4947136" cy="243428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7"/>
          <p:cNvSpPr/>
          <p:nvPr>
            <p:ph idx="8" type="pic"/>
          </p:nvPr>
        </p:nvSpPr>
        <p:spPr>
          <a:xfrm>
            <a:off x="2524397" y="2125342"/>
            <a:ext cx="1392694" cy="2211856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7"/>
          <p:cNvSpPr/>
          <p:nvPr>
            <p:ph idx="9" type="pic"/>
          </p:nvPr>
        </p:nvSpPr>
        <p:spPr>
          <a:xfrm>
            <a:off x="4014635" y="2125342"/>
            <a:ext cx="3919940" cy="2211856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7"/>
          <p:cNvSpPr/>
          <p:nvPr>
            <p:ph idx="13" type="pic"/>
          </p:nvPr>
        </p:nvSpPr>
        <p:spPr>
          <a:xfrm>
            <a:off x="8029286" y="2125342"/>
            <a:ext cx="4162713" cy="2211856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7"/>
          <p:cNvSpPr/>
          <p:nvPr>
            <p:ph idx="14" type="pic"/>
          </p:nvPr>
        </p:nvSpPr>
        <p:spPr>
          <a:xfrm>
            <a:off x="9988135" y="4423464"/>
            <a:ext cx="2203863" cy="244218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7"/>
          <p:cNvSpPr/>
          <p:nvPr>
            <p:ph idx="15" type="pic"/>
          </p:nvPr>
        </p:nvSpPr>
        <p:spPr>
          <a:xfrm>
            <a:off x="7008073" y="4423464"/>
            <a:ext cx="2880370" cy="244218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7"/>
          <p:cNvSpPr/>
          <p:nvPr>
            <p:ph idx="16" type="pic"/>
          </p:nvPr>
        </p:nvSpPr>
        <p:spPr>
          <a:xfrm>
            <a:off x="5047058" y="4423464"/>
            <a:ext cx="1861322" cy="24421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/Graph">
  <p:cSld name="Chart/Graph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8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104" name="Google Shape;104;p28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/>
          <p:nvPr>
            <p:ph idx="2" type="chart"/>
          </p:nvPr>
        </p:nvSpPr>
        <p:spPr>
          <a:xfrm>
            <a:off x="838198" y="1443034"/>
            <a:ext cx="10515601" cy="473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/Graph w/ Text">
  <p:cSld name="Chart/Graph w/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112" name="Google Shape;112;p29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6353908" y="1443037"/>
            <a:ext cx="499989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9"/>
          <p:cNvSpPr/>
          <p:nvPr>
            <p:ph idx="2" type="chart"/>
          </p:nvPr>
        </p:nvSpPr>
        <p:spPr>
          <a:xfrm>
            <a:off x="838200" y="1443034"/>
            <a:ext cx="4999892" cy="473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9"/>
          <p:cNvSpPr txBox="1"/>
          <p:nvPr>
            <p:ph idx="3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pic>
        <p:nvPicPr>
          <p:cNvPr id="121" name="Google Shape;12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3704112" y="2503153"/>
            <a:ext cx="4783773" cy="40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2" type="body"/>
          </p:nvPr>
        </p:nvSpPr>
        <p:spPr>
          <a:xfrm>
            <a:off x="3704112" y="2999542"/>
            <a:ext cx="4783773" cy="951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1"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3" type="body"/>
          </p:nvPr>
        </p:nvSpPr>
        <p:spPr>
          <a:xfrm>
            <a:off x="3704113" y="4053161"/>
            <a:ext cx="4783772" cy="25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/ Headline">
  <p:cSld name="Quote w/ Headlin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1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1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129" name="Google Shape;129;p31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" name="Google Shape;1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3704112" y="2503153"/>
            <a:ext cx="4783773" cy="40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3" type="body"/>
          </p:nvPr>
        </p:nvSpPr>
        <p:spPr>
          <a:xfrm>
            <a:off x="3704112" y="2999542"/>
            <a:ext cx="4783773" cy="951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1"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4" type="body"/>
          </p:nvPr>
        </p:nvSpPr>
        <p:spPr>
          <a:xfrm>
            <a:off x="3704113" y="4053161"/>
            <a:ext cx="4783772" cy="25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 Review Right">
  <p:cSld name="Customer Review Righ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" type="body"/>
          </p:nvPr>
        </p:nvSpPr>
        <p:spPr>
          <a:xfrm>
            <a:off x="8660529" y="2330246"/>
            <a:ext cx="2943225" cy="40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2" type="body"/>
          </p:nvPr>
        </p:nvSpPr>
        <p:spPr>
          <a:xfrm>
            <a:off x="8660529" y="2826635"/>
            <a:ext cx="2943225" cy="85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1"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3" type="body"/>
          </p:nvPr>
        </p:nvSpPr>
        <p:spPr>
          <a:xfrm>
            <a:off x="8660529" y="3777694"/>
            <a:ext cx="2943225" cy="25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2"/>
          <p:cNvSpPr/>
          <p:nvPr>
            <p:ph idx="4" type="pic"/>
          </p:nvPr>
        </p:nvSpPr>
        <p:spPr>
          <a:xfrm>
            <a:off x="-1" y="0"/>
            <a:ext cx="804278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 Review Left">
  <p:cSld name="Customer Review Lef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/>
          <p:nvPr>
            <p:ph idx="2" type="pic"/>
          </p:nvPr>
        </p:nvSpPr>
        <p:spPr>
          <a:xfrm>
            <a:off x="4139820" y="0"/>
            <a:ext cx="804278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3"/>
          <p:cNvSpPr txBox="1"/>
          <p:nvPr>
            <p:ph idx="1" type="body"/>
          </p:nvPr>
        </p:nvSpPr>
        <p:spPr>
          <a:xfrm>
            <a:off x="588246" y="2330246"/>
            <a:ext cx="2943225" cy="40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3" type="body"/>
          </p:nvPr>
        </p:nvSpPr>
        <p:spPr>
          <a:xfrm>
            <a:off x="588246" y="3777694"/>
            <a:ext cx="2943225" cy="25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4" type="body"/>
          </p:nvPr>
        </p:nvSpPr>
        <p:spPr>
          <a:xfrm>
            <a:off x="588246" y="2826635"/>
            <a:ext cx="2943225" cy="85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1"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9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24" name="Google Shape;24;p19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838199" y="1443037"/>
            <a:ext cx="10515599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2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Headline">
  <p:cSld name="Image w/ Headlin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0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0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0"/>
          <p:cNvSpPr/>
          <p:nvPr>
            <p:ph idx="2" type="pic"/>
          </p:nvPr>
        </p:nvSpPr>
        <p:spPr>
          <a:xfrm>
            <a:off x="0" y="1188539"/>
            <a:ext cx="12191999" cy="51988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Text Slide">
  <p:cSld name="Double Text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40" name="Google Shape;40;p21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8200" y="1443037"/>
            <a:ext cx="499989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6353910" y="1443037"/>
            <a:ext cx="499989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mages">
  <p:cSld name="Title Slide w/ Image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045" y="1034525"/>
            <a:ext cx="2523531" cy="5759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493712" y="2569029"/>
            <a:ext cx="4575701" cy="1471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i="0" sz="4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493712" y="4132978"/>
            <a:ext cx="4575701" cy="95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/>
          <p:nvPr>
            <p:ph idx="3" type="pic"/>
          </p:nvPr>
        </p:nvSpPr>
        <p:spPr>
          <a:xfrm>
            <a:off x="5289755" y="2129790"/>
            <a:ext cx="2429305" cy="221361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2"/>
          <p:cNvSpPr/>
          <p:nvPr>
            <p:ph idx="4" type="pic"/>
          </p:nvPr>
        </p:nvSpPr>
        <p:spPr>
          <a:xfrm>
            <a:off x="5289755" y="4438650"/>
            <a:ext cx="2429305" cy="241935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2"/>
          <p:cNvSpPr/>
          <p:nvPr>
            <p:ph idx="5" type="pic"/>
          </p:nvPr>
        </p:nvSpPr>
        <p:spPr>
          <a:xfrm>
            <a:off x="7807569" y="2129790"/>
            <a:ext cx="1397977" cy="221361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2"/>
          <p:cNvSpPr/>
          <p:nvPr>
            <p:ph idx="6" type="pic"/>
          </p:nvPr>
        </p:nvSpPr>
        <p:spPr>
          <a:xfrm>
            <a:off x="9294055" y="2129790"/>
            <a:ext cx="2897945" cy="221361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/>
          <p:nvPr>
            <p:ph idx="7" type="pic"/>
          </p:nvPr>
        </p:nvSpPr>
        <p:spPr>
          <a:xfrm>
            <a:off x="7807570" y="4438650"/>
            <a:ext cx="2429305" cy="241935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/>
          <p:nvPr>
            <p:ph idx="8" type="pic"/>
          </p:nvPr>
        </p:nvSpPr>
        <p:spPr>
          <a:xfrm>
            <a:off x="10325385" y="4438650"/>
            <a:ext cx="1866615" cy="241935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2"/>
          <p:cNvSpPr/>
          <p:nvPr>
            <p:ph idx="9" type="pic"/>
          </p:nvPr>
        </p:nvSpPr>
        <p:spPr>
          <a:xfrm>
            <a:off x="5289755" y="0"/>
            <a:ext cx="2429305" cy="20345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/>
          <p:nvPr>
            <p:ph idx="13" type="pic"/>
          </p:nvPr>
        </p:nvSpPr>
        <p:spPr>
          <a:xfrm>
            <a:off x="7807569" y="0"/>
            <a:ext cx="4384431" cy="20345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iple Text Slide">
  <p:cSld name="Triple Text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3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61" name="Google Shape;61;p23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344603" y="1440451"/>
            <a:ext cx="358251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4304744" y="1440451"/>
            <a:ext cx="358251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3" type="body"/>
          </p:nvPr>
        </p:nvSpPr>
        <p:spPr>
          <a:xfrm>
            <a:off x="8264885" y="1440451"/>
            <a:ext cx="3582512" cy="47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4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Image w/ Text">
  <p:cSld name="Left Image w/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4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71" name="Google Shape;71;p24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" name="Google Shape;7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7863839" y="1264428"/>
            <a:ext cx="4075503" cy="485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2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3" type="pic"/>
          </p:nvPr>
        </p:nvSpPr>
        <p:spPr>
          <a:xfrm>
            <a:off x="0" y="1264428"/>
            <a:ext cx="7540282" cy="48584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Image w/ Text">
  <p:cSld name="Right Image w/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/>
          <p:nvPr/>
        </p:nvSpPr>
        <p:spPr>
          <a:xfrm>
            <a:off x="0" y="6396671"/>
            <a:ext cx="12192000" cy="46133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5"/>
          <p:cNvSpPr txBox="1"/>
          <p:nvPr/>
        </p:nvSpPr>
        <p:spPr>
          <a:xfrm>
            <a:off x="9196142" y="6507956"/>
            <a:ext cx="2743200" cy="21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/>
        </p:nvSpPr>
        <p:spPr>
          <a:xfrm>
            <a:off x="4038600" y="6499231"/>
            <a:ext cx="4114800" cy="23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PRIVATE</a:t>
            </a:r>
            <a:endParaRPr/>
          </a:p>
        </p:txBody>
      </p:sp>
      <p:cxnSp>
        <p:nvCxnSpPr>
          <p:cNvPr id="80" name="Google Shape;80;p25"/>
          <p:cNvCxnSpPr/>
          <p:nvPr/>
        </p:nvCxnSpPr>
        <p:spPr>
          <a:xfrm rot="10800000">
            <a:off x="252658" y="990600"/>
            <a:ext cx="116866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658" y="6479084"/>
            <a:ext cx="1258427" cy="2872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252658" y="1264428"/>
            <a:ext cx="4075503" cy="485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/>
          <p:nvPr>
            <p:ph idx="2" type="pic"/>
          </p:nvPr>
        </p:nvSpPr>
        <p:spPr>
          <a:xfrm>
            <a:off x="4651718" y="1264428"/>
            <a:ext cx="7540282" cy="485840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5"/>
          <p:cNvSpPr txBox="1"/>
          <p:nvPr>
            <p:ph idx="3" type="body"/>
          </p:nvPr>
        </p:nvSpPr>
        <p:spPr>
          <a:xfrm>
            <a:off x="838200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harkclean.com/shark-beauty/flexstyle" TargetMode="External"/><Relationship Id="rId10" Type="http://schemas.openxmlformats.org/officeDocument/2006/relationships/hyperlink" Target="https://www.sharkclean.com/shark-beauty/flexstyle" TargetMode="External"/><Relationship Id="rId13" Type="http://schemas.openxmlformats.org/officeDocument/2006/relationships/hyperlink" Target="https://www.sharkclean.com/exclusive-offer/hd430wk/shark-flexstyle-air-drying-styling-system-powerful-hair-blow-dryer-multi-styl/" TargetMode="External"/><Relationship Id="rId12" Type="http://schemas.openxmlformats.org/officeDocument/2006/relationships/hyperlink" Target="https://direct.sharkclean.com/hair-care-bundle/microsite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harkclean.com/shark-beauty/flexstyle" TargetMode="External"/><Relationship Id="rId4" Type="http://schemas.openxmlformats.org/officeDocument/2006/relationships/hyperlink" Target="https://www.sharkclean.com/" TargetMode="External"/><Relationship Id="rId9" Type="http://schemas.openxmlformats.org/officeDocument/2006/relationships/image" Target="../media/image3.png"/><Relationship Id="rId15" Type="http://schemas.openxmlformats.org/officeDocument/2006/relationships/hyperlink" Target="https://www.sharkclean.com/" TargetMode="External"/><Relationship Id="rId14" Type="http://schemas.openxmlformats.org/officeDocument/2006/relationships/hyperlink" Target="https://www.sharkclean.com/exclusive-offer/hd440bkwk/shark-flexstyle-ultimate-6-piece-accessory-pack-powerful-hair-blow-/" TargetMode="External"/><Relationship Id="rId16" Type="http://schemas.openxmlformats.org/officeDocument/2006/relationships/hyperlink" Target="https://www.sharkclean.com/store/" TargetMode="External"/><Relationship Id="rId5" Type="http://schemas.openxmlformats.org/officeDocument/2006/relationships/hyperlink" Target="https://direct.sharkclean.com/hair-care-bundle/microsite/" TargetMode="External"/><Relationship Id="rId6" Type="http://schemas.openxmlformats.org/officeDocument/2006/relationships/hyperlink" Target="https://www.sharkclean.com/exclusive-offer/hd430wk/shark-flexstyle-air-drying-styling-system-powerful-hair-blow-dryer-multi-styl/" TargetMode="External"/><Relationship Id="rId7" Type="http://schemas.openxmlformats.org/officeDocument/2006/relationships/hyperlink" Target="https://www.sharkclean.com/exclusive-offer/hd440bkwk/shark-flexstyle-ultimate-6-piece-accessory-pack-powerful-hair-blow-/" TargetMode="External"/><Relationship Id="rId8" Type="http://schemas.openxmlformats.org/officeDocument/2006/relationships/hyperlink" Target="https://www.sharkclean.com/shark-beauty/hyperai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294502" y="355157"/>
            <a:ext cx="6452287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CHANNEL BEHAVIOR INSIGHTS</a:t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5673"/>
            <a:ext cx="12191999" cy="4145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9638270" y="197708"/>
            <a:ext cx="2372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85.28%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Desktop: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13.85%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111210" y="6017741"/>
            <a:ext cx="68703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Range: August- December 2022 (only reflects top 10 traffic channels out of 225)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idx="1" type="body"/>
          </p:nvPr>
        </p:nvSpPr>
        <p:spPr>
          <a:xfrm>
            <a:off x="185660" y="3124463"/>
            <a:ext cx="54861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Previous page paths leading to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https://www.sharkclean.com/shark-beauty/flexstyle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https://www.sharkclean.com/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https://direct.sharkclean.com/hair-care-bundle/microsite/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https://www.sharkclean.com/exclusive-offer/hd430wk/shark-flexstyle-air-drying-styling-system-powerful-hair-blow-dryer-multi-styl/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https://www.sharkclean.com/exclusive-offer/hd440bkwk/shark-flexstyle-ultimate-6-piece-accessory-pack-powerful-hair-blow-/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https://www.sharkclean.com/shark-beauty/hyperair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4892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37172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>
            <p:ph idx="3" type="body"/>
          </p:nvPr>
        </p:nvSpPr>
        <p:spPr>
          <a:xfrm>
            <a:off x="222422" y="386999"/>
            <a:ext cx="105156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USER FLOWS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5660" y="1402805"/>
            <a:ext cx="11820676" cy="14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222422" y="1099751"/>
            <a:ext cx="554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https://www.sharkclean.com/shark-beauty/flexstyle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6087762" y="3027644"/>
            <a:ext cx="61041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page paths leading from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https://www.sharkclean.com/shark-beauty/flexstyle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https://direct.sharkclean.com/hair-care-bundle/microsite/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https://www.sharkclean.com/exclusive-offer/hd430wk/shark-flexstyle-air-drying-styling-system-powerful-hair-blow-dryer-multi-styl/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https://www.sharkclean.com/exclusive-offer/hd440bkwk/shark-flexstyle-ultimate-6-piece-accessory-pack-powerful-hair-blow-/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https://www.sharkclean.com/store/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idx="2" type="body"/>
          </p:nvPr>
        </p:nvSpPr>
        <p:spPr>
          <a:xfrm>
            <a:off x="238862" y="355157"/>
            <a:ext cx="10515600" cy="5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SHOPPING STAGE BEHAVIOR</a:t>
            </a:r>
            <a:endParaRPr/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83" y="1765300"/>
            <a:ext cx="11444234" cy="33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harkNinja Color Palette">
      <a:dk1>
        <a:srgbClr val="000000"/>
      </a:dk1>
      <a:lt1>
        <a:srgbClr val="FFFFFF"/>
      </a:lt1>
      <a:dk2>
        <a:srgbClr val="BCBEC0"/>
      </a:dk2>
      <a:lt2>
        <a:srgbClr val="FFFFFF"/>
      </a:lt2>
      <a:accent1>
        <a:srgbClr val="E74C38"/>
      </a:accent1>
      <a:accent2>
        <a:srgbClr val="00A6B1"/>
      </a:accent2>
      <a:accent3>
        <a:srgbClr val="512C6D"/>
      </a:accent3>
      <a:accent4>
        <a:srgbClr val="97CA3C"/>
      </a:accent4>
      <a:accent5>
        <a:srgbClr val="205E9E"/>
      </a:accent5>
      <a:accent6>
        <a:srgbClr val="33333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2022-12-07T15:05:50Z</dcterms:created>
  <dc:creator>Dove Davis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0x0101002147876B343FE648B2A362A687F9C874</vt:lpwstr>
  </property>
</Properties>
</file>